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2"/>
  </p:notesMasterIdLst>
  <p:sldIdLst>
    <p:sldId id="277" r:id="rId2"/>
    <p:sldId id="282" r:id="rId3"/>
    <p:sldId id="283" r:id="rId4"/>
    <p:sldId id="278" r:id="rId5"/>
    <p:sldId id="279" r:id="rId6"/>
    <p:sldId id="284" r:id="rId7"/>
    <p:sldId id="285" r:id="rId8"/>
    <p:sldId id="286" r:id="rId9"/>
    <p:sldId id="257" r:id="rId10"/>
    <p:sldId id="258" r:id="rId11"/>
    <p:sldId id="259" r:id="rId12"/>
    <p:sldId id="260" r:id="rId13"/>
    <p:sldId id="261" r:id="rId14"/>
    <p:sldId id="280" r:id="rId15"/>
    <p:sldId id="262" r:id="rId16"/>
    <p:sldId id="263" r:id="rId17"/>
    <p:sldId id="264" r:id="rId18"/>
    <p:sldId id="265" r:id="rId19"/>
    <p:sldId id="281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anluca Mazzoni" initials="GM" lastIdx="10" clrIdx="0">
    <p:extLst>
      <p:ext uri="{19B8F6BF-5375-455C-9EA6-DF929625EA0E}">
        <p15:presenceInfo xmlns:p15="http://schemas.microsoft.com/office/powerpoint/2012/main" userId="S::gmk142@ku.dk::f7d22f7d-cc34-441c-a49e-241d6d38a37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88"/>
    <p:restoredTop sz="94651"/>
  </p:normalViewPr>
  <p:slideViewPr>
    <p:cSldViewPr snapToGrid="0">
      <p:cViewPr varScale="1">
        <p:scale>
          <a:sx n="115" d="100"/>
          <a:sy n="115" d="100"/>
        </p:scale>
        <p:origin x="232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2-20T09:31:27.433" idx="3">
    <p:pos x="10" y="10"/>
    <p:text>Bullet points about the abstract of the project proposal: introduction, objective, methods</p:text>
    <p:extLst>
      <p:ext uri="{C676402C-5697-4E1C-873F-D02D1690AC5C}">
        <p15:threadingInfo xmlns:p15="http://schemas.microsoft.com/office/powerpoint/2012/main" timeZoneBias="-60"/>
      </p:ext>
    </p:extLst>
  </p:cm>
  <p:cm authorId="1" dt="2020-02-20T09:34:07.340" idx="6">
    <p:pos x="146" y="146"/>
    <p:text>You can use the slide 5 below titled "Outline". But change the title to "project description"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2-20T09:32:33.244" idx="5">
    <p:pos x="10" y="10"/>
    <p:text>Timeline of the project from January to June: simplified version of the gantt chart.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2-20T09:31:37.399" idx="4">
    <p:pos x="10" y="10"/>
    <p:text>Bullet points about what you have done until now. This slide is fine but add 2-3 lines describing the collection of the databases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2-20T09:35:10.102" idx="7">
    <p:pos x="10" y="10"/>
    <p:text>See comment above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2-20T09:35:23.634" idx="8">
    <p:pos x="10" y="10"/>
    <p:text>Add a slides where you collect all the database info together in a table (one slide for all). For each describes what type of info is available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2-20T09:36:06.738" idx="9">
    <p:pos x="10" y="10"/>
    <p:text>Summary statistics about the databases that you have created. If you created the UpSetR, you can put it here.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2-20T09:44:06.747" idx="10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A3337A-26F2-4CD5-B241-BC8FCDFDBC59}" type="datetimeFigureOut">
              <a:rPr lang="en-GB" smtClean="0"/>
              <a:t>20/02/2020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544F3-0325-4D79-92B3-28FA5F800F8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0287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544F3-0325-4D79-92B3-28FA5F800F88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53890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544F3-0325-4D79-92B3-28FA5F800F88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8615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544F3-0325-4D79-92B3-28FA5F800F88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8018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544F3-0325-4D79-92B3-28FA5F800F88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8560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544F3-0325-4D79-92B3-28FA5F800F88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4261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544F3-0325-4D79-92B3-28FA5F800F88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85559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544F3-0325-4D79-92B3-28FA5F800F88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19024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544F3-0325-4D79-92B3-28FA5F800F88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06298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544F3-0325-4D79-92B3-28FA5F800F88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10212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544F3-0325-4D79-92B3-28FA5F800F88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45106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544F3-0325-4D79-92B3-28FA5F800F88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6935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544F3-0325-4D79-92B3-28FA5F800F88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3850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544F3-0325-4D79-92B3-28FA5F800F88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97795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544F3-0325-4D79-92B3-28FA5F800F88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03958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544F3-0325-4D79-92B3-28FA5F800F88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861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544F3-0325-4D79-92B3-28FA5F800F88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6590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544F3-0325-4D79-92B3-28FA5F800F88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37190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544F3-0325-4D79-92B3-28FA5F800F88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0164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544F3-0325-4D79-92B3-28FA5F800F88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2794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544F3-0325-4D79-92B3-28FA5F800F88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4170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544F3-0325-4D79-92B3-28FA5F800F88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8288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544F3-0325-4D79-92B3-28FA5F800F88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8123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544F3-0325-4D79-92B3-28FA5F800F88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0495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544F3-0325-4D79-92B3-28FA5F800F88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6817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544F3-0325-4D79-92B3-28FA5F800F88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7069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9414-9BBA-4C6C-B167-532928BA7438}" type="datetimeFigureOut">
              <a:rPr lang="en-GB" smtClean="0"/>
              <a:t>20/02/2020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BDCA-0A6A-4B7D-8CD3-C949F609B134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886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9414-9BBA-4C6C-B167-532928BA7438}" type="datetimeFigureOut">
              <a:rPr lang="en-GB" smtClean="0"/>
              <a:t>20/02/2020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BDCA-0A6A-4B7D-8CD3-C949F609B13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1938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9414-9BBA-4C6C-B167-532928BA7438}" type="datetimeFigureOut">
              <a:rPr lang="en-GB" smtClean="0"/>
              <a:t>20/02/2020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BDCA-0A6A-4B7D-8CD3-C949F609B13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4528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9414-9BBA-4C6C-B167-532928BA7438}" type="datetimeFigureOut">
              <a:rPr lang="en-GB" smtClean="0"/>
              <a:t>20/02/2020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BDCA-0A6A-4B7D-8CD3-C949F609B13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796014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9414-9BBA-4C6C-B167-532928BA7438}" type="datetimeFigureOut">
              <a:rPr lang="en-GB" smtClean="0"/>
              <a:t>20/02/2020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BDCA-0A6A-4B7D-8CD3-C949F609B13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92642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9414-9BBA-4C6C-B167-532928BA7438}" type="datetimeFigureOut">
              <a:rPr lang="en-GB" smtClean="0"/>
              <a:t>20/02/2020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BDCA-0A6A-4B7D-8CD3-C949F609B13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95473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9414-9BBA-4C6C-B167-532928BA7438}" type="datetimeFigureOut">
              <a:rPr lang="en-GB" smtClean="0"/>
              <a:t>20/02/2020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BDCA-0A6A-4B7D-8CD3-C949F609B13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6157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9414-9BBA-4C6C-B167-532928BA7438}" type="datetimeFigureOut">
              <a:rPr lang="en-GB" smtClean="0"/>
              <a:t>20/02/2020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BDCA-0A6A-4B7D-8CD3-C949F609B13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36789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9414-9BBA-4C6C-B167-532928BA7438}" type="datetimeFigureOut">
              <a:rPr lang="en-GB" smtClean="0"/>
              <a:t>20/02/2020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BDCA-0A6A-4B7D-8CD3-C949F609B13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9206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9414-9BBA-4C6C-B167-532928BA7438}" type="datetimeFigureOut">
              <a:rPr lang="en-GB" smtClean="0"/>
              <a:t>20/02/2020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BDCA-0A6A-4B7D-8CD3-C949F609B13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4617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9414-9BBA-4C6C-B167-532928BA7438}" type="datetimeFigureOut">
              <a:rPr lang="en-GB" smtClean="0"/>
              <a:t>20/02/2020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BDCA-0A6A-4B7D-8CD3-C949F609B13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2054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9414-9BBA-4C6C-B167-532928BA7438}" type="datetimeFigureOut">
              <a:rPr lang="en-GB" smtClean="0"/>
              <a:t>20/02/2020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BDCA-0A6A-4B7D-8CD3-C949F609B13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5468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9414-9BBA-4C6C-B167-532928BA7438}" type="datetimeFigureOut">
              <a:rPr lang="en-GB" smtClean="0"/>
              <a:t>20/02/2020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BDCA-0A6A-4B7D-8CD3-C949F609B13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01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9414-9BBA-4C6C-B167-532928BA7438}" type="datetimeFigureOut">
              <a:rPr lang="en-GB" smtClean="0"/>
              <a:t>20/02/2020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BDCA-0A6A-4B7D-8CD3-C949F609B13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7867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9414-9BBA-4C6C-B167-532928BA7438}" type="datetimeFigureOut">
              <a:rPr lang="en-GB" smtClean="0"/>
              <a:t>20/02/2020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BDCA-0A6A-4B7D-8CD3-C949F609B13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6696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9414-9BBA-4C6C-B167-532928BA7438}" type="datetimeFigureOut">
              <a:rPr lang="en-GB" smtClean="0"/>
              <a:t>20/02/2020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BDCA-0A6A-4B7D-8CD3-C949F609B13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6593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9414-9BBA-4C6C-B167-532928BA7438}" type="datetimeFigureOut">
              <a:rPr lang="en-GB" smtClean="0"/>
              <a:t>20/02/2020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BDCA-0A6A-4B7D-8CD3-C949F609B13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094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CA59414-9BBA-4C6C-B167-532928BA7438}" type="datetimeFigureOut">
              <a:rPr lang="en-GB" smtClean="0"/>
              <a:t>20/02/2020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8B7BDCA-0A6A-4B7D-8CD3-C949F609B13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06425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tatonettilab.org/resources/nsides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tatonetti-lab/nsides-release/blob/master/release-notes/v0.1.md#signal-detection-methods" TargetMode="Externa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4523" y="1433050"/>
            <a:ext cx="8001000" cy="2971801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ELUCIDATING 	DRUG-DRUG INTERACTIONS UNDERLYING DRUG POLYPHARMACY PROFILES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08024" y="6174657"/>
            <a:ext cx="6180445" cy="604956"/>
          </a:xfrm>
        </p:spPr>
        <p:txBody>
          <a:bodyPr>
            <a:noAutofit/>
          </a:bodyPr>
          <a:lstStyle/>
          <a:p>
            <a:r>
              <a:rPr lang="en-GB" sz="2000" cap="all" dirty="0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Jorge Hernansanz</a:t>
            </a:r>
          </a:p>
        </p:txBody>
      </p:sp>
    </p:spTree>
    <p:extLst>
      <p:ext uri="{BB962C8B-B14F-4D97-AF65-F5344CB8AC3E}">
        <p14:creationId xmlns:p14="http://schemas.microsoft.com/office/powerpoint/2010/main" val="726616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909" y="397113"/>
            <a:ext cx="8534400" cy="1507067"/>
          </a:xfrm>
        </p:spPr>
        <p:txBody>
          <a:bodyPr/>
          <a:lstStyle/>
          <a:p>
            <a:r>
              <a:rPr lang="en-GB" dirty="0">
                <a:solidFill>
                  <a:srgbClr val="00B050"/>
                </a:solidFill>
              </a:rPr>
              <a:t>XML DATABASE; DRUGS</a:t>
            </a:r>
            <a:endParaRPr lang="en-GB" dirty="0">
              <a:solidFill>
                <a:srgbClr val="00964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36" t="17697" r="6149" b="28735"/>
          <a:stretch/>
        </p:blipFill>
        <p:spPr>
          <a:xfrm>
            <a:off x="509938" y="2019811"/>
            <a:ext cx="10637523" cy="334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67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808" t="23827" r="49549" b="27293"/>
          <a:stretch/>
        </p:blipFill>
        <p:spPr>
          <a:xfrm>
            <a:off x="334298" y="2752936"/>
            <a:ext cx="4916128" cy="30971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7317" y="2194873"/>
            <a:ext cx="3805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TYPE OF MOLECULE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08439" y="588941"/>
            <a:ext cx="3283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NUMBER OF INTERACTIONS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6414" t="21539" r="42271" b="22078"/>
          <a:stretch/>
        </p:blipFill>
        <p:spPr>
          <a:xfrm>
            <a:off x="6892413" y="3582263"/>
            <a:ext cx="5112773" cy="30643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6536" t="23312" r="42554" b="20977"/>
          <a:stretch/>
        </p:blipFill>
        <p:spPr>
          <a:xfrm>
            <a:off x="6892413" y="140421"/>
            <a:ext cx="5112773" cy="333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751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73" y="387942"/>
            <a:ext cx="10761200" cy="1507067"/>
          </a:xfrm>
        </p:spPr>
        <p:txBody>
          <a:bodyPr/>
          <a:lstStyle/>
          <a:p>
            <a:r>
              <a:rPr lang="en-GB" dirty="0">
                <a:solidFill>
                  <a:srgbClr val="009644"/>
                </a:solidFill>
              </a:rPr>
              <a:t>XML DATABASE; Groups and pathways </a:t>
            </a:r>
            <a:r>
              <a:rPr lang="en-GB" dirty="0">
                <a:solidFill>
                  <a:srgbClr val="92D050"/>
                </a:solidFill>
              </a:rPr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954" t="22999" r="42674" b="21197"/>
          <a:stretch/>
        </p:blipFill>
        <p:spPr>
          <a:xfrm>
            <a:off x="284734" y="2804986"/>
            <a:ext cx="4929273" cy="30716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556" t="22667" r="42613" b="22511"/>
          <a:stretch/>
        </p:blipFill>
        <p:spPr>
          <a:xfrm>
            <a:off x="6485124" y="2774820"/>
            <a:ext cx="5113106" cy="310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865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264" y="259461"/>
            <a:ext cx="8534400" cy="1507067"/>
          </a:xfrm>
        </p:spPr>
        <p:txBody>
          <a:bodyPr/>
          <a:lstStyle/>
          <a:p>
            <a:r>
              <a:rPr lang="en-GB" dirty="0">
                <a:solidFill>
                  <a:srgbClr val="009644"/>
                </a:solidFill>
              </a:rPr>
              <a:t>XML DATABASE; DDIs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74" t="17609" r="41069" b="28449"/>
          <a:stretch/>
        </p:blipFill>
        <p:spPr>
          <a:xfrm>
            <a:off x="212264" y="1530554"/>
            <a:ext cx="8072015" cy="42114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26013" y="2340077"/>
            <a:ext cx="303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Just a simple description.</a:t>
            </a:r>
          </a:p>
        </p:txBody>
      </p:sp>
    </p:spTree>
    <p:extLst>
      <p:ext uri="{BB962C8B-B14F-4D97-AF65-F5344CB8AC3E}">
        <p14:creationId xmlns:p14="http://schemas.microsoft.com/office/powerpoint/2010/main" val="186402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812" y="347132"/>
            <a:ext cx="8534400" cy="1507067"/>
          </a:xfrm>
        </p:spPr>
        <p:txBody>
          <a:bodyPr/>
          <a:lstStyle/>
          <a:p>
            <a:r>
              <a:rPr lang="en-GB" dirty="0">
                <a:solidFill>
                  <a:srgbClr val="009644"/>
                </a:solidFill>
              </a:rPr>
              <a:t>XML DATABASE; MECHANISM OF ACTION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955" t="16286" r="35065" b="31589"/>
          <a:stretch/>
        </p:blipFill>
        <p:spPr>
          <a:xfrm>
            <a:off x="1100667" y="2641600"/>
            <a:ext cx="5440344" cy="29548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5130" t="15972" r="81502" b="30704"/>
          <a:stretch/>
        </p:blipFill>
        <p:spPr>
          <a:xfrm>
            <a:off x="8740260" y="1044007"/>
            <a:ext cx="2080140" cy="51861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74205" y="1337733"/>
            <a:ext cx="3115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Each id may have several actions (Matrix?)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084733" y="186267"/>
            <a:ext cx="2446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3992655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419" y="397113"/>
            <a:ext cx="8534400" cy="1507067"/>
          </a:xfrm>
        </p:spPr>
        <p:txBody>
          <a:bodyPr/>
          <a:lstStyle/>
          <a:p>
            <a:r>
              <a:rPr lang="en-GB" dirty="0">
                <a:solidFill>
                  <a:srgbClr val="009644"/>
                </a:solidFill>
              </a:rPr>
              <a:t>Dataset provided by </a:t>
            </a:r>
            <a:r>
              <a:rPr lang="en-GB" dirty="0" err="1">
                <a:solidFill>
                  <a:srgbClr val="009644"/>
                </a:solidFill>
              </a:rPr>
              <a:t>github</a:t>
            </a:r>
            <a:endParaRPr lang="en-GB" dirty="0">
              <a:solidFill>
                <a:srgbClr val="00964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89" t="17807" r="39546" b="29376"/>
          <a:stretch/>
        </p:blipFill>
        <p:spPr>
          <a:xfrm>
            <a:off x="393291" y="1828800"/>
            <a:ext cx="7414592" cy="36674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80438" y="2739186"/>
            <a:ext cx="3038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201 </a:t>
            </a:r>
            <a:r>
              <a:rPr lang="en-GB" dirty="0" err="1"/>
              <a:t>db</a:t>
            </a:r>
            <a:r>
              <a:rPr lang="en-GB" dirty="0"/>
              <a:t> identifiers not recognized by primary key.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03457" y="3795251"/>
            <a:ext cx="312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Adding new interactions?</a:t>
            </a:r>
          </a:p>
        </p:txBody>
      </p:sp>
    </p:spTree>
    <p:extLst>
      <p:ext uri="{BB962C8B-B14F-4D97-AF65-F5344CB8AC3E}">
        <p14:creationId xmlns:p14="http://schemas.microsoft.com/office/powerpoint/2010/main" val="3705427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38" y="190636"/>
            <a:ext cx="8534400" cy="1507067"/>
          </a:xfrm>
        </p:spPr>
        <p:txBody>
          <a:bodyPr/>
          <a:lstStyle/>
          <a:p>
            <a:r>
              <a:rPr lang="en-GB" dirty="0">
                <a:solidFill>
                  <a:srgbClr val="009644"/>
                </a:solidFill>
              </a:rPr>
              <a:t>SUMMARY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99535" y="1697703"/>
            <a:ext cx="10461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Datasets of interactions, categories, pathways.</a:t>
            </a:r>
          </a:p>
          <a:p>
            <a:pPr marL="285750" indent="-285750">
              <a:buFontTx/>
              <a:buChar char="-"/>
            </a:pPr>
            <a:r>
              <a:rPr lang="en-GB" dirty="0"/>
              <a:t>Mapping codes such as ATC codes, Drugbank </a:t>
            </a:r>
            <a:r>
              <a:rPr lang="en-GB" dirty="0" err="1"/>
              <a:t>identiFIers</a:t>
            </a:r>
            <a:r>
              <a:rPr lang="en-GB" dirty="0"/>
              <a:t>, </a:t>
            </a:r>
            <a:r>
              <a:rPr lang="en-GB" dirty="0" err="1"/>
              <a:t>Rxnorm</a:t>
            </a:r>
            <a:r>
              <a:rPr lang="en-GB" dirty="0"/>
              <a:t> IDs…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9535" y="3352800"/>
            <a:ext cx="92521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Check if worthy other sources of ATC codes (UMLS from Cristina still incomplete).</a:t>
            </a:r>
          </a:p>
          <a:p>
            <a:pPr marL="285750" indent="-285750">
              <a:buFontTx/>
              <a:buChar char="-"/>
            </a:pPr>
            <a:r>
              <a:rPr lang="en-GB" dirty="0"/>
              <a:t>Proceed with linkage with </a:t>
            </a:r>
            <a:r>
              <a:rPr lang="en-GB" dirty="0" err="1"/>
              <a:t>Rxnorm</a:t>
            </a:r>
            <a:r>
              <a:rPr lang="en-GB" dirty="0"/>
              <a:t> IDs. </a:t>
            </a:r>
            <a:r>
              <a:rPr lang="en-GB" dirty="0" err="1"/>
              <a:t>Drugs_DB</a:t>
            </a:r>
            <a:r>
              <a:rPr lang="en-GB" dirty="0"/>
              <a:t> dataset.</a:t>
            </a:r>
          </a:p>
          <a:p>
            <a:pPr marL="285750" indent="-285750">
              <a:buFontTx/>
              <a:buChar char="-"/>
            </a:pPr>
            <a:r>
              <a:rPr lang="en-GB" dirty="0"/>
              <a:t>Explore if worthy mechanism of action of drugs. Refers to the targets, carriers and transporters that the drug is involved in.</a:t>
            </a:r>
          </a:p>
          <a:p>
            <a:pPr marL="285750" indent="-285750">
              <a:buFontTx/>
              <a:buChar char="-"/>
            </a:pPr>
            <a:r>
              <a:rPr lang="en-GB" dirty="0"/>
              <a:t>Find a way to check the quantity of duplicates of PDDI5 from </a:t>
            </a:r>
            <a:r>
              <a:rPr lang="en-GB" dirty="0" err="1"/>
              <a:t>Github</a:t>
            </a:r>
            <a:r>
              <a:rPr lang="en-GB" dirty="0"/>
              <a:t> so as to see the new amount of interactions it </a:t>
            </a:r>
            <a:r>
              <a:rPr lang="en-GB" dirty="0" err="1"/>
              <a:t>apports</a:t>
            </a:r>
            <a:r>
              <a:rPr lang="en-GB" dirty="0"/>
              <a:t>.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1145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425" y="288958"/>
            <a:ext cx="8534400" cy="1507067"/>
          </a:xfrm>
        </p:spPr>
        <p:txBody>
          <a:bodyPr/>
          <a:lstStyle/>
          <a:p>
            <a:r>
              <a:rPr lang="en-GB" dirty="0"/>
              <a:t>KEGG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5910" y="1641987"/>
            <a:ext cx="100387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Information extracted from REST API of KEGG.</a:t>
            </a:r>
          </a:p>
          <a:p>
            <a:pPr marL="285750" indent="-285750">
              <a:buFontTx/>
              <a:buChar char="-"/>
            </a:pPr>
            <a:r>
              <a:rPr lang="en-GB" dirty="0"/>
              <a:t>Just information about Drug interactions. Rest of it not publicly available.</a:t>
            </a:r>
          </a:p>
          <a:p>
            <a:pPr marL="285750" indent="-285750">
              <a:buFontTx/>
              <a:buChar char="-"/>
            </a:pPr>
            <a:r>
              <a:rPr lang="en-GB" dirty="0"/>
              <a:t>PDDIs </a:t>
            </a:r>
            <a:r>
              <a:rPr lang="en-GB" dirty="0" err="1"/>
              <a:t>Github</a:t>
            </a:r>
            <a:r>
              <a:rPr lang="en-GB" dirty="0"/>
              <a:t> databases gave same information.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37733" y="4030133"/>
            <a:ext cx="4368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Update: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5411 drugs, 1243 mapped (Not sure with ATC code)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685565 interaction, 310897 mapped.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% of unknown maintained</a:t>
            </a:r>
          </a:p>
        </p:txBody>
      </p:sp>
    </p:spTree>
    <p:extLst>
      <p:ext uri="{BB962C8B-B14F-4D97-AF65-F5344CB8AC3E}">
        <p14:creationId xmlns:p14="http://schemas.microsoft.com/office/powerpoint/2010/main" val="2408140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01" t="17981" r="39614" b="30836"/>
          <a:stretch/>
        </p:blipFill>
        <p:spPr>
          <a:xfrm>
            <a:off x="339631" y="294969"/>
            <a:ext cx="8125944" cy="39132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2117" y="4513007"/>
            <a:ext cx="55650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V3 refers to the designation of the interaction; if it is contraindication (CI) or precaution(P).</a:t>
            </a:r>
          </a:p>
          <a:p>
            <a:r>
              <a:rPr lang="en-GB" dirty="0"/>
              <a:t>V4 refers to what interacts with or the action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2117" y="5623150"/>
            <a:ext cx="5486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85 % appear as having no target and are unclassified</a:t>
            </a:r>
          </a:p>
        </p:txBody>
      </p:sp>
    </p:spTree>
    <p:extLst>
      <p:ext uri="{BB962C8B-B14F-4D97-AF65-F5344CB8AC3E}">
        <p14:creationId xmlns:p14="http://schemas.microsoft.com/office/powerpoint/2010/main" val="4246447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858" y="904482"/>
            <a:ext cx="4642742" cy="4962918"/>
          </a:xfrm>
        </p:spPr>
        <p:txBody>
          <a:bodyPr/>
          <a:lstStyle/>
          <a:p>
            <a:r>
              <a:rPr lang="en-GB" dirty="0"/>
              <a:t>Target -&gt; Genes</a:t>
            </a:r>
          </a:p>
          <a:p>
            <a:r>
              <a:rPr lang="en-GB" dirty="0"/>
              <a:t>Enzymes </a:t>
            </a:r>
          </a:p>
          <a:p>
            <a:r>
              <a:rPr lang="en-GB" dirty="0"/>
              <a:t>CYP inhibition</a:t>
            </a:r>
          </a:p>
          <a:p>
            <a:r>
              <a:rPr lang="en-GB" dirty="0"/>
              <a:t>Transporter inhibition</a:t>
            </a:r>
          </a:p>
          <a:p>
            <a:r>
              <a:rPr lang="en-GB" dirty="0"/>
              <a:t>CYP induction</a:t>
            </a:r>
          </a:p>
          <a:p>
            <a:r>
              <a:rPr lang="en-GB" dirty="0"/>
              <a:t>Transporter induction</a:t>
            </a:r>
          </a:p>
          <a:p>
            <a:r>
              <a:rPr lang="en-GB" dirty="0"/>
              <a:t>Same components (?)</a:t>
            </a:r>
          </a:p>
          <a:p>
            <a:r>
              <a:rPr lang="en-GB" dirty="0"/>
              <a:t>Enzyme-target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0124" r="38005" b="13564"/>
          <a:stretch/>
        </p:blipFill>
        <p:spPr>
          <a:xfrm>
            <a:off x="160867" y="1151466"/>
            <a:ext cx="6845108" cy="52662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35667" y="252549"/>
            <a:ext cx="4047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Matrix?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96667" y="186267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Updates</a:t>
            </a:r>
          </a:p>
        </p:txBody>
      </p:sp>
    </p:spTree>
    <p:extLst>
      <p:ext uri="{BB962C8B-B14F-4D97-AF65-F5344CB8AC3E}">
        <p14:creationId xmlns:p14="http://schemas.microsoft.com/office/powerpoint/2010/main" val="785904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57958-06FE-3A48-A596-34139766F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8A764-ACAE-5248-B464-9C9B3B34F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1894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425" y="229965"/>
            <a:ext cx="8534400" cy="1507067"/>
          </a:xfrm>
        </p:spPr>
        <p:txBody>
          <a:bodyPr/>
          <a:lstStyle/>
          <a:p>
            <a:r>
              <a:rPr lang="en-GB" dirty="0">
                <a:solidFill>
                  <a:srgbClr val="009644"/>
                </a:solidFill>
              </a:rPr>
              <a:t>SUMMARY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70039" y="1602658"/>
            <a:ext cx="70300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We have the targets and how it act on it; induction, inhibition…</a:t>
            </a:r>
          </a:p>
          <a:p>
            <a:pPr marL="285750" indent="-285750">
              <a:buFontTx/>
              <a:buChar char="-"/>
            </a:pPr>
            <a:r>
              <a:rPr lang="en-GB" dirty="0"/>
              <a:t>As having Drugbank identifiers, we can check common DDIs. Depending the quantities linked, we can treat KEEG as a supplementary dataset of Drugbank.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7187" y="3539613"/>
            <a:ext cx="7698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Need to link with ATC codes so to subtract those not valid.</a:t>
            </a:r>
          </a:p>
          <a:p>
            <a:pPr marL="285750" indent="-285750">
              <a:buFontTx/>
              <a:buChar char="-"/>
            </a:pPr>
            <a:r>
              <a:rPr lang="en-GB" dirty="0"/>
              <a:t>Still needed to look about all different outputs KEEG can give as outputs in the targets.  </a:t>
            </a:r>
          </a:p>
        </p:txBody>
      </p:sp>
    </p:spTree>
    <p:extLst>
      <p:ext uri="{BB962C8B-B14F-4D97-AF65-F5344CB8AC3E}">
        <p14:creationId xmlns:p14="http://schemas.microsoft.com/office/powerpoint/2010/main" val="3297202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419" y="298790"/>
            <a:ext cx="8534400" cy="1507067"/>
          </a:xfrm>
        </p:spPr>
        <p:txBody>
          <a:bodyPr/>
          <a:lstStyle/>
          <a:p>
            <a:r>
              <a:rPr lang="en-GB" dirty="0"/>
              <a:t>NDF-RT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419" y="0"/>
            <a:ext cx="8534400" cy="3615267"/>
          </a:xfrm>
        </p:spPr>
        <p:txBody>
          <a:bodyPr/>
          <a:lstStyle/>
          <a:p>
            <a:r>
              <a:rPr lang="en-GB" dirty="0"/>
              <a:t>Obtained from the PDDIs GitHub datasets.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986" t="17287" r="39443" b="31762"/>
          <a:stretch/>
        </p:blipFill>
        <p:spPr>
          <a:xfrm>
            <a:off x="320419" y="2104647"/>
            <a:ext cx="8133947" cy="39132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76852" y="2104647"/>
            <a:ext cx="29103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Just gives the severity. No description.</a:t>
            </a:r>
          </a:p>
          <a:p>
            <a:endParaRPr lang="en-GB" dirty="0"/>
          </a:p>
          <a:p>
            <a:r>
              <a:rPr lang="en-GB" dirty="0"/>
              <a:t>	32.6% are considered Critical.</a:t>
            </a:r>
          </a:p>
          <a:p>
            <a:endParaRPr lang="en-GB" dirty="0"/>
          </a:p>
          <a:p>
            <a:r>
              <a:rPr lang="en-GB" dirty="0"/>
              <a:t>	67.4% are considered Significant.</a:t>
            </a:r>
          </a:p>
        </p:txBody>
      </p:sp>
    </p:spTree>
    <p:extLst>
      <p:ext uri="{BB962C8B-B14F-4D97-AF65-F5344CB8AC3E}">
        <p14:creationId xmlns:p14="http://schemas.microsoft.com/office/powerpoint/2010/main" val="1697328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41" y="387280"/>
            <a:ext cx="8534400" cy="1507067"/>
          </a:xfrm>
        </p:spPr>
        <p:txBody>
          <a:bodyPr/>
          <a:lstStyle/>
          <a:p>
            <a:r>
              <a:rPr lang="en-GB" dirty="0">
                <a:solidFill>
                  <a:srgbClr val="009644"/>
                </a:solidFill>
              </a:rP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941" y="1140813"/>
            <a:ext cx="8534400" cy="3615267"/>
          </a:xfrm>
        </p:spPr>
        <p:txBody>
          <a:bodyPr/>
          <a:lstStyle/>
          <a:p>
            <a:pPr marL="0" indent="0">
              <a:buNone/>
            </a:pPr>
            <a:r>
              <a:rPr lang="en-GB" sz="1800" dirty="0">
                <a:solidFill>
                  <a:schemeClr val="tx1"/>
                </a:solidFill>
              </a:rPr>
              <a:t>- There is available mapped dataset linking with Drugbank identifiers. Some of them are missing but can be done manually.</a:t>
            </a:r>
          </a:p>
          <a:p>
            <a:pPr marL="0" indent="0">
              <a:buNone/>
            </a:pPr>
            <a:r>
              <a:rPr lang="en-GB" sz="1800" dirty="0">
                <a:solidFill>
                  <a:schemeClr val="tx1"/>
                </a:solidFill>
              </a:rPr>
              <a:t>- As with KEGG, can be seen common DDIs and serve as a secondary dataset for the Drugbank one. Also should be mapped to Rxnorm_IDs.</a:t>
            </a:r>
          </a:p>
          <a:p>
            <a:pPr marL="0" indent="0">
              <a:buNone/>
            </a:pPr>
            <a:r>
              <a:rPr lang="en-GB" sz="1800" dirty="0">
                <a:solidFill>
                  <a:schemeClr val="tx1"/>
                </a:solidFill>
              </a:rPr>
              <a:t>- REST API not working anymore (Closed from January 2019), so I didn’t found any other source of information but the one of GitHub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3600" y="4343400"/>
            <a:ext cx="39200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Update: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2755 Identifiers, </a:t>
            </a:r>
            <a:r>
              <a:rPr lang="en-GB" dirty="0" err="1"/>
              <a:t>atc</a:t>
            </a:r>
            <a:r>
              <a:rPr lang="en-GB" dirty="0"/>
              <a:t> filtered minimizes down to 1206 (Although no missing id from mapping).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5265 interactions, 3708 filtered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Biased level -&gt; Low</a:t>
            </a:r>
          </a:p>
        </p:txBody>
      </p:sp>
    </p:spTree>
    <p:extLst>
      <p:ext uri="{BB962C8B-B14F-4D97-AF65-F5344CB8AC3E}">
        <p14:creationId xmlns:p14="http://schemas.microsoft.com/office/powerpoint/2010/main" val="2803597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12" y="318454"/>
            <a:ext cx="8534400" cy="1507067"/>
          </a:xfrm>
        </p:spPr>
        <p:txBody>
          <a:bodyPr/>
          <a:lstStyle/>
          <a:p>
            <a:r>
              <a:rPr lang="en-GB" dirty="0"/>
              <a:t>TWOSIDES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2387" y="1573161"/>
            <a:ext cx="68039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Obtained from the repository the Tattoneti lab has uploaded (</a:t>
            </a:r>
            <a:r>
              <a:rPr lang="en-US" dirty="0">
                <a:hlinkClick r:id="rId3"/>
              </a:rPr>
              <a:t>http://tatonettilab.org/resources/nsides/</a:t>
            </a:r>
            <a:r>
              <a:rPr lang="en-US" dirty="0"/>
              <a:t>)</a:t>
            </a:r>
            <a:r>
              <a:rPr lang="en-GB" dirty="0"/>
              <a:t>.</a:t>
            </a:r>
          </a:p>
          <a:p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Consists of</a:t>
            </a:r>
          </a:p>
          <a:p>
            <a:r>
              <a:rPr lang="en-GB" dirty="0"/>
              <a:t>	-  Dataset of DDIs and its side effects </a:t>
            </a:r>
          </a:p>
          <a:p>
            <a:r>
              <a:rPr lang="en-GB" dirty="0"/>
              <a:t>	- Dataset of single drug side effects.</a:t>
            </a:r>
          </a:p>
          <a:p>
            <a:r>
              <a:rPr lang="en-GB" dirty="0"/>
              <a:t>	- A SQL table integrating mapping information.</a:t>
            </a:r>
          </a:p>
        </p:txBody>
      </p:sp>
    </p:spTree>
    <p:extLst>
      <p:ext uri="{BB962C8B-B14F-4D97-AF65-F5344CB8AC3E}">
        <p14:creationId xmlns:p14="http://schemas.microsoft.com/office/powerpoint/2010/main" val="2287916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0993" t="14470" r="18220" b="27825"/>
          <a:stretch/>
        </p:blipFill>
        <p:spPr>
          <a:xfrm>
            <a:off x="108154" y="137985"/>
            <a:ext cx="6302477" cy="36965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5038" t="27805" r="16385" b="20006"/>
          <a:stretch/>
        </p:blipFill>
        <p:spPr>
          <a:xfrm>
            <a:off x="5968179" y="4011562"/>
            <a:ext cx="6040795" cy="25858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44697" y="1160206"/>
            <a:ext cx="39230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Information about the propensity scores used: </a:t>
            </a:r>
            <a:r>
              <a:rPr lang="en-US" dirty="0">
                <a:hlinkClick r:id="rId5"/>
              </a:rPr>
              <a:t>https://github.com/tatonetti-lab/nsides-release/blob/master/release-notes/v0.1.md#signal-detection-methods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6982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5686" t="32626" r="16685" b="7801"/>
          <a:stretch/>
        </p:blipFill>
        <p:spPr>
          <a:xfrm>
            <a:off x="2163096" y="403122"/>
            <a:ext cx="6528620" cy="32348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7058" y="4109885"/>
            <a:ext cx="6174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Not getting really well the idea of the propensity score. </a:t>
            </a:r>
          </a:p>
        </p:txBody>
      </p:sp>
    </p:spTree>
    <p:extLst>
      <p:ext uri="{BB962C8B-B14F-4D97-AF65-F5344CB8AC3E}">
        <p14:creationId xmlns:p14="http://schemas.microsoft.com/office/powerpoint/2010/main" val="2987478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992" t="17333" r="1460" b="42840"/>
          <a:stretch/>
        </p:blipFill>
        <p:spPr>
          <a:xfrm>
            <a:off x="206477" y="373626"/>
            <a:ext cx="11602066" cy="26645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6477" y="3667432"/>
            <a:ext cx="68334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DDIs interaction.</a:t>
            </a:r>
          </a:p>
          <a:p>
            <a:endParaRPr lang="en-GB" dirty="0"/>
          </a:p>
          <a:p>
            <a:r>
              <a:rPr lang="en-GB" dirty="0"/>
              <a:t>Each row has a single condition_concept_name (Side effect), we see that many interactions are repeated as they have several side effects.</a:t>
            </a:r>
          </a:p>
          <a:p>
            <a:r>
              <a:rPr lang="en-GB" dirty="0"/>
              <a:t>	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63845" y="5338916"/>
            <a:ext cx="38542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 total there are 1917 drugs and 12726 diseases/side effects for all the interactions. </a:t>
            </a:r>
          </a:p>
        </p:txBody>
      </p:sp>
    </p:spTree>
    <p:extLst>
      <p:ext uri="{BB962C8B-B14F-4D97-AF65-F5344CB8AC3E}">
        <p14:creationId xmlns:p14="http://schemas.microsoft.com/office/powerpoint/2010/main" val="3549611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70" t="17788" r="9174" b="42022"/>
          <a:stretch/>
        </p:blipFill>
        <p:spPr>
          <a:xfrm>
            <a:off x="259927" y="442451"/>
            <a:ext cx="11659508" cy="24187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2787" y="3274142"/>
            <a:ext cx="54274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Drug side effect.</a:t>
            </a:r>
          </a:p>
          <a:p>
            <a:endParaRPr lang="en-GB" dirty="0"/>
          </a:p>
          <a:p>
            <a:r>
              <a:rPr lang="en-GB" dirty="0"/>
              <a:t>Same propensity scores applied than for the DDI dataset.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13471" y="4768645"/>
            <a:ext cx="3628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There are recorded 2730 drugs and 14544 different side effects.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20232" y="3588774"/>
            <a:ext cx="3283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Check for both datasets </a:t>
            </a:r>
          </a:p>
          <a:p>
            <a:r>
              <a:rPr lang="en-GB" dirty="0"/>
              <a:t>The most popular side effects.</a:t>
            </a:r>
          </a:p>
        </p:txBody>
      </p:sp>
    </p:spTree>
    <p:extLst>
      <p:ext uri="{BB962C8B-B14F-4D97-AF65-F5344CB8AC3E}">
        <p14:creationId xmlns:p14="http://schemas.microsoft.com/office/powerpoint/2010/main" val="3739826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92" y="220132"/>
            <a:ext cx="8534400" cy="1507067"/>
          </a:xfrm>
        </p:spPr>
        <p:txBody>
          <a:bodyPr/>
          <a:lstStyle/>
          <a:p>
            <a:r>
              <a:rPr lang="en-GB" dirty="0">
                <a:solidFill>
                  <a:srgbClr val="009644"/>
                </a:solidFill>
              </a:rPr>
              <a:t>SUMMARY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0103" y="1484671"/>
            <a:ext cx="83869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Have to look into the SQL dataset to link identifiers. Moreover, there are Drugbank identifiers and Rxnorm_Identifiers so that can help with the problem of ATC_codes.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Need to understand correctly what is the outcome of the propensity scores and see how important can it be for our data.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It can be checked which are the drugs that do more interact. Not that easy!</a:t>
            </a:r>
          </a:p>
        </p:txBody>
      </p:sp>
    </p:spTree>
    <p:extLst>
      <p:ext uri="{BB962C8B-B14F-4D97-AF65-F5344CB8AC3E}">
        <p14:creationId xmlns:p14="http://schemas.microsoft.com/office/powerpoint/2010/main" val="1140480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09" y="82480"/>
            <a:ext cx="8534400" cy="1507067"/>
          </a:xfrm>
        </p:spPr>
        <p:txBody>
          <a:bodyPr/>
          <a:lstStyle/>
          <a:p>
            <a:r>
              <a:rPr lang="en-GB" dirty="0"/>
              <a:t>DDI CORPUS 2013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1716" y="1415845"/>
            <a:ext cx="5034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Extracted from datasets of the GitHub account, as NDF-RT.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83" t="17938" r="32687" b="30742"/>
          <a:stretch/>
        </p:blipFill>
        <p:spPr>
          <a:xfrm>
            <a:off x="104109" y="2437497"/>
            <a:ext cx="8003815" cy="34520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38509" y="1600511"/>
            <a:ext cx="334418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Gives description of the</a:t>
            </a:r>
          </a:p>
          <a:p>
            <a:r>
              <a:rPr lang="en-GB" dirty="0"/>
              <a:t> outcome of the interaction </a:t>
            </a:r>
          </a:p>
          <a:p>
            <a:endParaRPr lang="en-GB" dirty="0"/>
          </a:p>
          <a:p>
            <a:r>
              <a:rPr lang="en-GB" dirty="0"/>
              <a:t>There are </a:t>
            </a:r>
            <a:r>
              <a:rPr lang="en-GB" strike="sngStrike" dirty="0"/>
              <a:t>506</a:t>
            </a:r>
            <a:r>
              <a:rPr lang="en-GB" dirty="0"/>
              <a:t> distinct </a:t>
            </a:r>
          </a:p>
          <a:p>
            <a:r>
              <a:rPr lang="en-GB" dirty="0"/>
              <a:t>drugs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56396" t="48399" r="872" b="7198"/>
          <a:stretch/>
        </p:blipFill>
        <p:spPr>
          <a:xfrm>
            <a:off x="8297963" y="3330162"/>
            <a:ext cx="3773221" cy="22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680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6F259-914B-3A40-B5C9-46159F847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718AB-9954-5242-ADDF-5FD50EC1D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22365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12" y="338119"/>
            <a:ext cx="8534400" cy="1507067"/>
          </a:xfrm>
        </p:spPr>
        <p:txBody>
          <a:bodyPr/>
          <a:lstStyle/>
          <a:p>
            <a:r>
              <a:rPr lang="en-GB" dirty="0">
                <a:solidFill>
                  <a:srgbClr val="009644"/>
                </a:solidFill>
              </a:rPr>
              <a:t>SUMMARIZE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7755" y="1592826"/>
            <a:ext cx="69809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Search/ask for this sort of identification of DDIs.</a:t>
            </a:r>
          </a:p>
          <a:p>
            <a:endParaRPr lang="en-GB" dirty="0"/>
          </a:p>
          <a:p>
            <a:r>
              <a:rPr lang="en-GB" dirty="0"/>
              <a:t>Already have Drugbank identifiers, need to be mapped to Rxnorm_IDs. Again, we can check if there are common interactions between them.</a:t>
            </a:r>
          </a:p>
          <a:p>
            <a:endParaRPr lang="en-GB" dirty="0"/>
          </a:p>
          <a:p>
            <a:r>
              <a:rPr lang="en-GB" dirty="0"/>
              <a:t>They still need to be applied the </a:t>
            </a:r>
            <a:r>
              <a:rPr lang="en-GB" dirty="0" err="1"/>
              <a:t>ATC_code</a:t>
            </a:r>
            <a:r>
              <a:rPr lang="en-GB" dirty="0"/>
              <a:t> </a:t>
            </a:r>
            <a:r>
              <a:rPr lang="en-GB" dirty="0" err="1"/>
              <a:t>filtering.s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16467" y="4140200"/>
            <a:ext cx="472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UPDATES: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678 Drugs, 649 mapped to Drugbank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2280 DDI, 2160 mapped to Drugbank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Biased level, very low.</a:t>
            </a:r>
          </a:p>
        </p:txBody>
      </p:sp>
    </p:spTree>
    <p:extLst>
      <p:ext uri="{BB962C8B-B14F-4D97-AF65-F5344CB8AC3E}">
        <p14:creationId xmlns:p14="http://schemas.microsoft.com/office/powerpoint/2010/main" val="4040656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92313"/>
            <a:ext cx="8534400" cy="1507067"/>
          </a:xfrm>
        </p:spPr>
        <p:txBody>
          <a:bodyPr/>
          <a:lstStyle/>
          <a:p>
            <a:r>
              <a:rPr lang="en-GB" dirty="0"/>
              <a:t>INDEX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2013155"/>
            <a:ext cx="8534400" cy="3615267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tx1"/>
                </a:solidFill>
              </a:rPr>
              <a:t>Outline of first phase of the project</a:t>
            </a:r>
          </a:p>
          <a:p>
            <a:r>
              <a:rPr lang="en-GB" sz="1800" dirty="0">
                <a:solidFill>
                  <a:schemeClr val="tx1"/>
                </a:solidFill>
              </a:rPr>
              <a:t>Description of the different databases used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Drugbank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KEGG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NDF-RT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TWOSIDES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DDI CORPUS 2013</a:t>
            </a:r>
          </a:p>
        </p:txBody>
      </p:sp>
    </p:spTree>
    <p:extLst>
      <p:ext uri="{BB962C8B-B14F-4D97-AF65-F5344CB8AC3E}">
        <p14:creationId xmlns:p14="http://schemas.microsoft.com/office/powerpoint/2010/main" val="195937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70971"/>
            <a:ext cx="8534400" cy="1507067"/>
          </a:xfrm>
        </p:spPr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6916" y="2054942"/>
            <a:ext cx="85245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   The first phase of this project consists of recollecting DDIs information from publicly available databases.</a:t>
            </a:r>
          </a:p>
          <a:p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The data will be tidy and treated so we can have a linkage network and</a:t>
            </a:r>
          </a:p>
          <a:p>
            <a:r>
              <a:rPr lang="en-GB" dirty="0"/>
              <a:t>be able to relate every identifiers with its characteristics. A final good idea would be integrating all data into a SQL database (To discuss).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 As for databases, we have chosen five of them, covering the different</a:t>
            </a:r>
          </a:p>
          <a:p>
            <a:r>
              <a:rPr lang="en-GB" dirty="0"/>
              <a:t>fields that DDIs can be extracted from. We have extracted information from Pharmacovigilance (Drugbank, KEEG, and TWOSIDES), clinically-oriented data (NDF-RT) and NLP corpora (DDI CORPUS 2013) databases.</a:t>
            </a:r>
          </a:p>
        </p:txBody>
      </p:sp>
    </p:spTree>
    <p:extLst>
      <p:ext uri="{BB962C8B-B14F-4D97-AF65-F5344CB8AC3E}">
        <p14:creationId xmlns:p14="http://schemas.microsoft.com/office/powerpoint/2010/main" val="1425611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8F8BF-D918-B648-9861-87365EA1E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ECBC0-7B3D-964D-AADB-53DD6C164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3650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B23F4-A31A-1840-9682-BF24D21AD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4FBE2-3FB2-1145-B4F0-66B81D408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801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72020-C0C7-8A4F-ABF3-25881B0EC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0B4D0-4546-1146-8A29-D33717912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090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754" y="210300"/>
            <a:ext cx="8534400" cy="1507067"/>
          </a:xfrm>
        </p:spPr>
        <p:txBody>
          <a:bodyPr/>
          <a:lstStyle/>
          <a:p>
            <a:r>
              <a:rPr lang="en-GB" dirty="0"/>
              <a:t>DRUGBANK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754" y="567815"/>
            <a:ext cx="8534400" cy="3615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>
                <a:solidFill>
                  <a:schemeClr val="tx1"/>
                </a:solidFill>
              </a:rPr>
              <a:t>- Obtained from XML Drugbank database</a:t>
            </a:r>
          </a:p>
          <a:p>
            <a:pPr marL="0" indent="0">
              <a:buNone/>
            </a:pPr>
            <a:r>
              <a:rPr lang="en-GB" sz="1800" dirty="0">
                <a:solidFill>
                  <a:schemeClr val="tx1"/>
                </a:solidFill>
              </a:rPr>
              <a:t>- Obtained from GitHub account PDDI datasets</a:t>
            </a:r>
          </a:p>
        </p:txBody>
      </p:sp>
    </p:spTree>
    <p:extLst>
      <p:ext uri="{BB962C8B-B14F-4D97-AF65-F5344CB8AC3E}">
        <p14:creationId xmlns:p14="http://schemas.microsoft.com/office/powerpoint/2010/main" val="4290945887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5288</TotalTime>
  <Words>1011</Words>
  <Application>Microsoft Macintosh PowerPoint</Application>
  <PresentationFormat>Widescreen</PresentationFormat>
  <Paragraphs>149</Paragraphs>
  <Slides>30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Century Gothic</vt:lpstr>
      <vt:lpstr>Wingdings 3</vt:lpstr>
      <vt:lpstr>Slice</vt:lpstr>
      <vt:lpstr>ELUCIDATING  DRUG-DRUG INTERACTIONS UNDERLYING DRUG POLYPHARMACY PROFILES</vt:lpstr>
      <vt:lpstr>PowerPoint Presentation</vt:lpstr>
      <vt:lpstr>PowerPoint Presentation</vt:lpstr>
      <vt:lpstr>INDEX</vt:lpstr>
      <vt:lpstr>OUTLINE</vt:lpstr>
      <vt:lpstr>PowerPoint Presentation</vt:lpstr>
      <vt:lpstr>PowerPoint Presentation</vt:lpstr>
      <vt:lpstr>PowerPoint Presentation</vt:lpstr>
      <vt:lpstr>DRUGBANK</vt:lpstr>
      <vt:lpstr>XML DATABASE; DRUGS</vt:lpstr>
      <vt:lpstr>PowerPoint Presentation</vt:lpstr>
      <vt:lpstr>XML DATABASE; Groups and pathways  </vt:lpstr>
      <vt:lpstr>XML DATABASE; DDIs</vt:lpstr>
      <vt:lpstr>XML DATABASE; MECHANISM OF ACTION </vt:lpstr>
      <vt:lpstr>Dataset provided by github</vt:lpstr>
      <vt:lpstr>SUMMARY</vt:lpstr>
      <vt:lpstr>KEGG</vt:lpstr>
      <vt:lpstr>PowerPoint Presentation</vt:lpstr>
      <vt:lpstr>PowerPoint Presentation</vt:lpstr>
      <vt:lpstr>SUMMARY</vt:lpstr>
      <vt:lpstr>NDF-RT</vt:lpstr>
      <vt:lpstr>SUMMARY</vt:lpstr>
      <vt:lpstr>TWOSIDES</vt:lpstr>
      <vt:lpstr>PowerPoint Presentation</vt:lpstr>
      <vt:lpstr>PowerPoint Presentation</vt:lpstr>
      <vt:lpstr>PowerPoint Presentation</vt:lpstr>
      <vt:lpstr>PowerPoint Presentation</vt:lpstr>
      <vt:lpstr>SUMMARY</vt:lpstr>
      <vt:lpstr>DDI CORPUS 2013</vt:lpstr>
      <vt:lpstr>SUMMARIZE</vt:lpstr>
    </vt:vector>
  </TitlesOfParts>
  <Company>SUND - KU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DRUGBANK</dc:title>
  <dc:creator>Jorge Hernansanz_Temp</dc:creator>
  <cp:lastModifiedBy>Gianluca Mazzoni</cp:lastModifiedBy>
  <cp:revision>37</cp:revision>
  <dcterms:created xsi:type="dcterms:W3CDTF">2020-02-15T22:19:24Z</dcterms:created>
  <dcterms:modified xsi:type="dcterms:W3CDTF">2020-02-20T08:44:39Z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D_DocumentLanguage">
    <vt:lpwstr>en-GB</vt:lpwstr>
  </property>
</Properties>
</file>